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44" r:id="rId2"/>
    <p:sldId id="347" r:id="rId3"/>
    <p:sldId id="348" r:id="rId4"/>
    <p:sldId id="353" r:id="rId5"/>
    <p:sldId id="354" r:id="rId6"/>
    <p:sldId id="355" r:id="rId7"/>
    <p:sldId id="356" r:id="rId8"/>
    <p:sldId id="357" r:id="rId9"/>
    <p:sldId id="359" r:id="rId10"/>
    <p:sldId id="361" r:id="rId11"/>
    <p:sldId id="367" r:id="rId12"/>
    <p:sldId id="368" r:id="rId13"/>
    <p:sldId id="370" r:id="rId14"/>
    <p:sldId id="3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549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6C2F42F-57DC-4AE1-AB33-E5662E693075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549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F3EFD2-9C6A-4060-8CB1-F0BF47F70E7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90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85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0E17E21-A97C-461E-8798-EC5066340834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85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D6678A-0A2D-4DC1-B905-44B662E512A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55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3B0E1-BF12-4527-ADB4-26D45E66BD9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10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3B0E1-BF12-4527-ADB4-26D45E66BD9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07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en-US" sz="1000" dirty="0"/>
          </a:p>
          <a:p>
            <a:pPr>
              <a:lnSpc>
                <a:spcPct val="90000"/>
              </a:lnSpc>
              <a:defRPr/>
            </a:pPr>
            <a:endParaRPr lang="en-US" sz="1000" dirty="0"/>
          </a:p>
          <a:p>
            <a:pPr>
              <a:lnSpc>
                <a:spcPct val="90000"/>
              </a:lnSpc>
              <a:defRPr/>
            </a:pPr>
            <a:endParaRPr lang="en-US" sz="1000" dirty="0"/>
          </a:p>
        </p:txBody>
      </p:sp>
      <p:sp>
        <p:nvSpPr>
          <p:cNvPr id="2897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CD54254-1CA0-404D-9913-8BAA0488E0C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897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04C992-5957-461B-B1B5-06B382412FA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01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en-US" sz="1000" dirty="0"/>
          </a:p>
        </p:txBody>
      </p:sp>
      <p:sp>
        <p:nvSpPr>
          <p:cNvPr id="2897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CD54254-1CA0-404D-9913-8BAA0488E0C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897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04C992-5957-461B-B1B5-06B382412FA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611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7CF607F-F1AE-4913-949A-299B7A6EEE80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611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E555680-A75F-4A84-AE4C-CB2D4050DAD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61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631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AE654E1-816C-469C-A69E-83B16A769CE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631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139873-D4FB-4F64-BE3C-F95E9C29685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43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22775"/>
            <a:ext cx="5949950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200" baseline="0" dirty="0"/>
              <a:t> Everything from the 1099-INT is entered on this TaxSlayer screen except the tax-exempt interest shown in Box 8.  That goes on a separate TaxSlayer screen</a:t>
            </a:r>
          </a:p>
          <a:p>
            <a:pPr>
              <a:buFont typeface="Arial" pitchFamily="34" charset="0"/>
              <a:buChar char="•"/>
              <a:defRPr/>
            </a:pPr>
            <a:endParaRPr lang="en-US" sz="1200" baseline="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1200" baseline="0" dirty="0"/>
              <a:t> The taxable interest </a:t>
            </a:r>
            <a:r>
              <a:rPr lang="en-US" sz="1200" dirty="0"/>
              <a:t>from this screen flows through to Schedule B &amp; to 1040 Lines 8a Taxable Interest and</a:t>
            </a:r>
            <a:r>
              <a:rPr lang="en-US" sz="1200" baseline="0" dirty="0"/>
              <a:t> then to NJ 1040 Lines 15a Taxable Interest</a:t>
            </a:r>
            <a:endParaRPr lang="en-US" sz="2500" dirty="0"/>
          </a:p>
          <a:p>
            <a:pPr>
              <a:buFont typeface="Arial" pitchFamily="34" charset="0"/>
              <a:buNone/>
              <a:defRPr/>
            </a:pPr>
            <a:endParaRPr lang="en-US" sz="2500" dirty="0"/>
          </a:p>
          <a:p>
            <a:pPr>
              <a:defRPr/>
            </a:pPr>
            <a:endParaRPr lang="en-US" dirty="0"/>
          </a:p>
        </p:txBody>
      </p:sp>
      <p:sp>
        <p:nvSpPr>
          <p:cNvPr id="2713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AC3670F-53E5-45EA-8110-3E8E6831483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713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4F0FD3-0EA2-4794-9A5E-E3BECDBD01E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87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385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615FC2-0C20-4462-B73C-E292EA0163E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385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7E76433-1EFB-4BE5-9C66-316C7943EF0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87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385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615FC2-0C20-4462-B73C-E292EA0163E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385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7E76433-1EFB-4BE5-9C66-316C7943EF0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92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22775"/>
            <a:ext cx="5949950" cy="4525963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  <a:defRPr/>
            </a:pPr>
            <a:r>
              <a:rPr lang="en-US" sz="1200" baseline="0" dirty="0"/>
              <a:t> Use this TaxSlayer screen to enter tax-exempt interest that is shown in 1099-INT Box 8</a:t>
            </a:r>
          </a:p>
          <a:p>
            <a:pPr lvl="0">
              <a:buFont typeface="Arial" pitchFamily="34" charset="0"/>
              <a:buNone/>
              <a:defRPr/>
            </a:pPr>
            <a:endParaRPr lang="en-US" sz="1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/>
              <a:t> Info from this Interest screen flows through to 1040 Line 8b Tax-Exempt Interest and</a:t>
            </a:r>
            <a:r>
              <a:rPr lang="en-US" sz="1200" baseline="0" dirty="0"/>
              <a:t> then to NJ 1040 Line 15b Tax-Exempt Interest</a:t>
            </a:r>
            <a:endParaRPr lang="en-US" sz="1200" dirty="0"/>
          </a:p>
          <a:p>
            <a:pPr>
              <a:buFont typeface="Arial" pitchFamily="34" charset="0"/>
              <a:buChar char="•"/>
              <a:defRPr/>
            </a:pPr>
            <a:endParaRPr lang="en-US" sz="2500" dirty="0"/>
          </a:p>
          <a:p>
            <a:pPr>
              <a:buFont typeface="Arial" pitchFamily="34" charset="0"/>
              <a:buNone/>
              <a:defRPr/>
            </a:pPr>
            <a:endParaRPr lang="en-US" sz="2500" dirty="0"/>
          </a:p>
          <a:p>
            <a:pPr>
              <a:buFont typeface="Arial" pitchFamily="34" charset="0"/>
              <a:buNone/>
              <a:defRPr/>
            </a:pPr>
            <a:endParaRPr lang="en-US" sz="2500" dirty="0"/>
          </a:p>
          <a:p>
            <a:pPr>
              <a:defRPr/>
            </a:pPr>
            <a:endParaRPr lang="en-US" dirty="0"/>
          </a:p>
        </p:txBody>
      </p:sp>
      <p:sp>
        <p:nvSpPr>
          <p:cNvPr id="2713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AC3670F-53E5-45EA-8110-3E8E6831483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713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4F0FD3-0EA2-4794-9A5E-E3BECDBD01E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82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22775"/>
            <a:ext cx="5949950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 Use this screen to record any amount that is tax-exempt on the Federal, but taxable for NJ</a:t>
            </a:r>
            <a:r>
              <a:rPr lang="en-US" baseline="0" dirty="0"/>
              <a:t> (such as bond interest from a state other than NJ)</a:t>
            </a:r>
          </a:p>
          <a:p>
            <a:pPr>
              <a:buFont typeface="Arial" pitchFamily="34" charset="0"/>
              <a:buChar char="•"/>
              <a:defRPr/>
            </a:pPr>
            <a:endParaRPr lang="en-US" baseline="0" dirty="0"/>
          </a:p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713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AC3670F-53E5-45EA-8110-3E8E6831483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2713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4F0FD3-0EA2-4794-9A5E-E3BECDBD01E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37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9F72C5C-0222-4592-AAB8-2A24A1C70AE8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1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Interest &amp; Dividends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17, Chapters 7 &amp; 8</a:t>
            </a:r>
          </a:p>
          <a:p>
            <a:r>
              <a:rPr lang="en-US" altLang="en-US" dirty="0"/>
              <a:t>Pub 4012, Tab D</a:t>
            </a:r>
          </a:p>
          <a:p>
            <a:r>
              <a:rPr lang="en-US" altLang="en-US" dirty="0"/>
              <a:t>(Federal 1040-Lines 8a-9b)</a:t>
            </a:r>
          </a:p>
          <a:p>
            <a:r>
              <a:rPr lang="en-US" altLang="en-US" dirty="0"/>
              <a:t>(NJ 1040-Lines 15a, 15b, 16)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153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altLang="en-US" dirty="0"/>
              <a:t>Dividends</a:t>
            </a:r>
            <a:endParaRPr lang="en-US" altLang="en-US" sz="2400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altLang="en-US" dirty="0"/>
              <a:t> Dividends </a:t>
            </a:r>
          </a:p>
          <a:p>
            <a:pPr lvl="1"/>
            <a:r>
              <a:rPr lang="en-US" altLang="en-US" dirty="0"/>
              <a:t> Part of the earnings of a corporation that is distributed to its shareholders</a:t>
            </a:r>
          </a:p>
          <a:p>
            <a:pPr lvl="1"/>
            <a:r>
              <a:rPr lang="en-US" altLang="en-US" dirty="0"/>
              <a:t> Unearned income </a:t>
            </a:r>
          </a:p>
          <a:p>
            <a:pPr lvl="1"/>
            <a:r>
              <a:rPr lang="en-US" altLang="en-US" dirty="0"/>
              <a:t> Ordinary and Qualified dividends segregated (different tax rates)</a:t>
            </a:r>
          </a:p>
          <a:p>
            <a:r>
              <a:rPr lang="en-US" altLang="en-US" dirty="0"/>
              <a:t> End-of-year tax statement: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altLang="en-US" dirty="0"/>
              <a:t>1099-DIV Statement OR Brokerage Statement</a:t>
            </a:r>
          </a:p>
          <a:p>
            <a:r>
              <a:rPr lang="en-US" altLang="en-US" dirty="0"/>
              <a:t>Where to report?</a:t>
            </a:r>
          </a:p>
          <a:p>
            <a:pPr lvl="1"/>
            <a:r>
              <a:rPr lang="en-US" altLang="en-US" dirty="0"/>
              <a:t> Enter in Federal section \ Income \ Enter Myself \ </a:t>
            </a:r>
            <a:r>
              <a:rPr lang="en-US" dirty="0"/>
              <a:t>Interest and Dividends (1099-INT, 1099-DIV)</a:t>
            </a:r>
            <a:r>
              <a:rPr lang="en-US" altLang="en-US" dirty="0"/>
              <a:t> \ Interest or Dividend Income \  </a:t>
            </a:r>
            <a:r>
              <a:rPr lang="en-US" dirty="0"/>
              <a:t>Dividend Income, Form 1099-DIV, Box 1</a:t>
            </a:r>
            <a:endParaRPr lang="en-US" altLang="en-US" dirty="0"/>
          </a:p>
          <a:p>
            <a:pPr lvl="1"/>
            <a:r>
              <a:rPr lang="en-US" altLang="en-US" dirty="0"/>
              <a:t> Flows through to Sch B &amp; 1040 Lines 9a &amp; 9b and NJ 1040 Line 16</a:t>
            </a:r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746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82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60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Exempt Interest Dividends from Mutual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sz="3000" dirty="0"/>
              <a:t>Tax exempt on Federal return</a:t>
            </a:r>
          </a:p>
          <a:p>
            <a:r>
              <a:rPr lang="en-US" sz="3000" dirty="0"/>
              <a:t> Taxability varies for NJ, depending on bonds held by fund (look at statement detail pages) </a:t>
            </a:r>
          </a:p>
          <a:p>
            <a:pPr lvl="1"/>
            <a:r>
              <a:rPr lang="en-US" dirty="0"/>
              <a:t> </a:t>
            </a:r>
            <a:r>
              <a:rPr lang="en-US" sz="2600" dirty="0"/>
              <a:t>Interest attributable to Federal obligations (including P.R., territories, etc.) always tax exempt</a:t>
            </a:r>
          </a:p>
          <a:p>
            <a:pPr lvl="1"/>
            <a:r>
              <a:rPr lang="en-US" sz="2600" dirty="0"/>
              <a:t> Interest attributable to other states except NJ always taxable</a:t>
            </a:r>
          </a:p>
          <a:p>
            <a:pPr lvl="1"/>
            <a:r>
              <a:rPr lang="en-US" sz="2600" dirty="0"/>
              <a:t> Interest attributable to NJ bonds only tax exempt if fund is “NJ Qualified Investment Fund” (usually has NJ in name of fund)</a:t>
            </a:r>
          </a:p>
          <a:p>
            <a:pPr lvl="2"/>
            <a:r>
              <a:rPr lang="en-US" dirty="0"/>
              <a:t> </a:t>
            </a:r>
            <a:r>
              <a:rPr lang="en-US" sz="2200" dirty="0"/>
              <a:t>Interest on NJ bonds held individually by taxpayer (not in a mutual fund) always tax exempt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7FCEAF-D0D5-4D38-A667-05E01D81FA01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12-08-2017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8537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TS – Entering Exempt Interest Dividends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Enter full amount of Federal Exempt Interest Dividends from Box 10 on Tax-Exempt Interest screen </a:t>
            </a:r>
          </a:p>
          <a:p>
            <a:r>
              <a:rPr lang="en-US" dirty="0"/>
              <a:t> Brokerage statement usually provides percentages of bonds in different categories (i.e. – Federal, each state).  Apply those percentages to Federal Exempt Interest Dividends amount as appropriate</a:t>
            </a:r>
          </a:p>
          <a:p>
            <a:r>
              <a:rPr lang="en-US" dirty="0"/>
              <a:t> Add a Taxable State Interest Item screen</a:t>
            </a:r>
          </a:p>
          <a:p>
            <a:r>
              <a:rPr lang="en-US" dirty="0"/>
              <a:t> If Federal or multi-state fund, add all non-Federal amounts (including NJ amounts) as amount that is taxable for NJ </a:t>
            </a:r>
          </a:p>
          <a:p>
            <a:r>
              <a:rPr lang="en-US" dirty="0"/>
              <a:t> If fund is NJ specific, add only amount from states other than NJ as amount that is taxable for NJ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7FCEAF-D0D5-4D38-A667-05E01D81FA01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49352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12-08-2017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7458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714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1583243"/>
            <a:ext cx="8074152" cy="4682836"/>
          </a:xfrm>
          <a:prstGeom prst="rect">
            <a:avLst/>
          </a:prstGeom>
        </p:spPr>
      </p:pic>
      <p:sp>
        <p:nvSpPr>
          <p:cNvPr id="288770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Autofit/>
          </a:bodyPr>
          <a:lstStyle/>
          <a:p>
            <a:r>
              <a:rPr lang="en-US" altLang="en-US" sz="2600" dirty="0"/>
              <a:t>TS - 1099-DIV Exempt Interest Dividends</a:t>
            </a:r>
            <a:br>
              <a:rPr lang="en-US" altLang="en-US" sz="2400" dirty="0"/>
            </a:br>
            <a:r>
              <a:rPr lang="en-US" altLang="en-US" sz="2200" dirty="0">
                <a:solidFill>
                  <a:srgbClr val="0070C0"/>
                </a:solidFill>
              </a:rPr>
              <a:t>Federal section \ Income \ Enter Myself \ </a:t>
            </a:r>
            <a:r>
              <a:rPr lang="en-US" sz="2200" dirty="0">
                <a:solidFill>
                  <a:srgbClr val="0070C0"/>
                </a:solidFill>
              </a:rPr>
              <a:t>Interest &amp; Dividends (1099-INT, 1099-DIV)</a:t>
            </a:r>
            <a:r>
              <a:rPr lang="en-US" altLang="en-US" sz="2200" dirty="0">
                <a:solidFill>
                  <a:srgbClr val="0070C0"/>
                </a:solidFill>
              </a:rPr>
              <a:t> \ </a:t>
            </a:r>
            <a:r>
              <a:rPr lang="en-US" sz="2200" dirty="0">
                <a:solidFill>
                  <a:srgbClr val="0070C0"/>
                </a:solidFill>
              </a:rPr>
              <a:t>Tax Exempt Interest Income, Form 1099-INT, Box 8 or Form 1099-DIV, Box 10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V="1">
            <a:off x="3581400" y="4800599"/>
            <a:ext cx="685800" cy="15239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7" name="Picture 16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45305"/>
            <a:ext cx="612648" cy="16337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480131" y="4216980"/>
            <a:ext cx="446789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Exempt interest dividends for Federal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685800" y="4221117"/>
            <a:ext cx="595086" cy="38891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2402177" y="4773892"/>
            <a:ext cx="234405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Click if any exempt interest dividends are taxable for NJ</a:t>
            </a:r>
          </a:p>
        </p:txBody>
      </p:sp>
      <p:sp>
        <p:nvSpPr>
          <p:cNvPr id="39" name="Oval 5"/>
          <p:cNvSpPr>
            <a:spLocks noChangeArrowheads="1"/>
          </p:cNvSpPr>
          <p:nvPr/>
        </p:nvSpPr>
        <p:spPr bwMode="auto">
          <a:xfrm>
            <a:off x="685800" y="4842727"/>
            <a:ext cx="1447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457200" y="2206952"/>
            <a:ext cx="5803997" cy="4933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4267200" y="1524000"/>
            <a:ext cx="444200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Same screen used for tax-exempt</a:t>
            </a:r>
          </a:p>
          <a:p>
            <a:r>
              <a:rPr lang="en-US" b="1" dirty="0"/>
              <a:t>interest and exempt interest dividends</a:t>
            </a:r>
          </a:p>
        </p:txBody>
      </p:sp>
      <p:pic>
        <p:nvPicPr>
          <p:cNvPr id="18" name="Picture 17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413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83040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1676400"/>
            <a:ext cx="7561534" cy="4431647"/>
          </a:xfrm>
          <a:prstGeom prst="rect">
            <a:avLst/>
          </a:prstGeom>
        </p:spPr>
      </p:pic>
      <p:sp>
        <p:nvSpPr>
          <p:cNvPr id="288770" name="Title 1"/>
          <p:cNvSpPr>
            <a:spLocks noGrp="1"/>
          </p:cNvSpPr>
          <p:nvPr>
            <p:ph type="title"/>
          </p:nvPr>
        </p:nvSpPr>
        <p:spPr>
          <a:xfrm>
            <a:off x="594360" y="277813"/>
            <a:ext cx="8355330" cy="11430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TS - 1099-DIV Exempt Interest Dividends That Are Taxable for NJ</a:t>
            </a:r>
            <a:br>
              <a:rPr lang="en-US" altLang="en-US" sz="2600" dirty="0"/>
            </a:br>
            <a:r>
              <a:rPr lang="en-US" altLang="en-US" sz="2200" dirty="0">
                <a:solidFill>
                  <a:srgbClr val="0070C0"/>
                </a:solidFill>
              </a:rPr>
              <a:t>Federal section \ Income \ Enter Myself \ </a:t>
            </a:r>
            <a:r>
              <a:rPr lang="en-US" sz="2200" dirty="0">
                <a:solidFill>
                  <a:srgbClr val="0070C0"/>
                </a:solidFill>
              </a:rPr>
              <a:t>Interest &amp; Dividends (1099-INT, 1099-DIV)</a:t>
            </a:r>
            <a:r>
              <a:rPr lang="en-US" altLang="en-US" sz="2200" dirty="0">
                <a:solidFill>
                  <a:srgbClr val="0070C0"/>
                </a:solidFill>
              </a:rPr>
              <a:t> \ </a:t>
            </a:r>
            <a:r>
              <a:rPr lang="en-US" sz="2200" dirty="0">
                <a:solidFill>
                  <a:srgbClr val="0070C0"/>
                </a:solidFill>
              </a:rPr>
              <a:t>Tax Exempt Interest Income, Form 1099-INT, Box 8 or Form 1099-DIV, Box 10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7" name="Picture 16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70705"/>
            <a:ext cx="612648" cy="16337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820751" y="4233841"/>
            <a:ext cx="391645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Federal exempt interest dividends</a:t>
            </a:r>
          </a:p>
          <a:p>
            <a:r>
              <a:rPr lang="en-US" b="1" dirty="0"/>
              <a:t> taxable for NJ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612648" y="4363227"/>
            <a:ext cx="595086" cy="38891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13" name="Picture 1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286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0835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Federal Tax-Exempt Interest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  Generally bonds issued by: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State/political subdivisions (county or city), District of Columbia,  or U.S. possessions &amp; political subdivisions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 Savings bonds used for education (Form 8815)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 NJ does not always follow Federal taxability rules for interest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See NJ GIT-5 for list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302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When is Interest Tax Free?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00201"/>
          <a:ext cx="7772400" cy="482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4177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Interest Type</a:t>
                      </a:r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Exempt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From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Federal Tax</a:t>
                      </a:r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Exempt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From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NJ Tax</a:t>
                      </a:r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Interest from U.S.</a:t>
                      </a:r>
                      <a:r>
                        <a:rPr lang="en-US" sz="2400" baseline="0" dirty="0"/>
                        <a:t> Savings Bonds</a:t>
                      </a:r>
                      <a:endParaRPr lang="en-US" sz="2400" dirty="0"/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√</a:t>
                      </a:r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6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Interest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NJ state/municipal bonds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2400" dirty="0"/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√</a:t>
                      </a:r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√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Interest  from state/municipal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bonds other than NJ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2400" dirty="0"/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√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6638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6709" t="8715" r="34055" b="5949"/>
          <a:stretch/>
        </p:blipFill>
        <p:spPr>
          <a:xfrm>
            <a:off x="609600" y="1539010"/>
            <a:ext cx="7334250" cy="4861790"/>
          </a:xfrm>
          <a:prstGeom prst="rect">
            <a:avLst/>
          </a:prstGeom>
        </p:spPr>
      </p:pic>
      <p:sp>
        <p:nvSpPr>
          <p:cNvPr id="270339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16686" cy="114300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TS - Taxable Interest</a:t>
            </a:r>
            <a:br>
              <a:rPr lang="en-US" altLang="en-US" sz="2800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Income \ Enter Myself \ Interest &amp; Dividends (1099-INT, 1099-DIV) \ Interest Income, Form 1099-INT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19905"/>
            <a:ext cx="612648" cy="163373"/>
          </a:xfrm>
          <a:prstGeom prst="rect">
            <a:avLst/>
          </a:prstGeom>
        </p:spPr>
      </p:pic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669635" y="2705428"/>
            <a:ext cx="713839" cy="25828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2114810" y="2615333"/>
            <a:ext cx="192443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Taxable interest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05574" y="3151043"/>
            <a:ext cx="297542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Early withdrawal penalty </a:t>
            </a:r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653142" y="3095441"/>
            <a:ext cx="696686" cy="33382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2105574" y="3695266"/>
            <a:ext cx="312136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Interest on US govt. bonds</a:t>
            </a: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637967" y="3704523"/>
            <a:ext cx="696686" cy="33382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2105574" y="4195636"/>
            <a:ext cx="240322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Federal tax withheld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624113" y="4130135"/>
            <a:ext cx="696686" cy="33382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2105574" y="4666219"/>
            <a:ext cx="490582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Foreign tax withheld (for foreign tax credit)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637967" y="4651872"/>
            <a:ext cx="696686" cy="33382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2105574" y="5140921"/>
            <a:ext cx="512191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Interest on US govt. bonds tax exempt for NJ</a:t>
            </a: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612761" y="5035551"/>
            <a:ext cx="696686" cy="33382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26" name="Picture 25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651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4010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5618" y="277813"/>
            <a:ext cx="8061182" cy="1143000"/>
          </a:xfrm>
        </p:spPr>
        <p:txBody>
          <a:bodyPr/>
          <a:lstStyle/>
          <a:p>
            <a:r>
              <a:rPr lang="en-US" altLang="en-US" dirty="0"/>
              <a:t>1099-INT Taxable Interest - TS Tips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625618" y="1600200"/>
            <a:ext cx="8199068" cy="4724400"/>
          </a:xfrm>
        </p:spPr>
        <p:txBody>
          <a:bodyPr>
            <a:normAutofit/>
          </a:bodyPr>
          <a:lstStyle/>
          <a:p>
            <a:r>
              <a:rPr lang="en-US" altLang="en-US" dirty="0"/>
              <a:t> Interest income in Box 1 is taxable for both Federal and NJ</a:t>
            </a:r>
          </a:p>
          <a:p>
            <a:r>
              <a:rPr lang="en-US" altLang="en-US" dirty="0"/>
              <a:t> Early withdrawal penalty in Box 2 is included in taxable interest for Federal, but can be offset by claiming an adjustment on Federal 1040 Line 30</a:t>
            </a:r>
          </a:p>
          <a:p>
            <a:pPr lvl="1"/>
            <a:r>
              <a:rPr lang="en-US" altLang="en-US" dirty="0"/>
              <a:t> TaxSlayer automatically subtracts penalty from NJ taxable interest, so Federal and NJ taxable interest amounts may differ</a:t>
            </a:r>
          </a:p>
          <a:p>
            <a:pPr lvl="1"/>
            <a:r>
              <a:rPr lang="en-US" altLang="en-US" dirty="0"/>
              <a:t> Total of taxable and non-taxable interest will be the same</a:t>
            </a:r>
          </a:p>
          <a:p>
            <a:r>
              <a:rPr lang="en-US" altLang="en-US" dirty="0"/>
              <a:t> Since interest on US government bonds is taxable for Federal, but not for NJ, must enter interest amount to be subtracted from NJ income</a:t>
            </a:r>
          </a:p>
          <a:p>
            <a:r>
              <a:rPr lang="en-US" altLang="en-US" dirty="0"/>
              <a:t> TaxSlayer will automatically create appropriate Foreign Tax Credit on 1040 Line 48 if foreign tax withheld in Box 6 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70705"/>
            <a:ext cx="612648" cy="163373"/>
          </a:xfrm>
          <a:prstGeom prst="rect">
            <a:avLst/>
          </a:prstGeom>
        </p:spPr>
      </p:pic>
      <p:pic>
        <p:nvPicPr>
          <p:cNvPr id="9" name="Picture 8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159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39001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5618" y="277813"/>
            <a:ext cx="8061182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1099-INT Federal Tax-Exempt Interest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625618" y="1600200"/>
            <a:ext cx="8199068" cy="4724400"/>
          </a:xfrm>
        </p:spPr>
        <p:txBody>
          <a:bodyPr>
            <a:normAutofit/>
          </a:bodyPr>
          <a:lstStyle/>
          <a:p>
            <a:r>
              <a:rPr lang="en-US" altLang="en-US" dirty="0"/>
              <a:t> Federal tax-exempt interest shown in Box 8 must be entered on a different screen than Federal taxable interest</a:t>
            </a:r>
          </a:p>
          <a:p>
            <a:pPr lvl="1"/>
            <a:r>
              <a:rPr lang="en-US" altLang="en-US" dirty="0"/>
              <a:t> Enter in </a:t>
            </a:r>
            <a:r>
              <a:rPr lang="en-US" dirty="0">
                <a:solidFill>
                  <a:schemeClr val="accent4"/>
                </a:solidFill>
              </a:rPr>
              <a:t>Federal section \ Income \ Enter Myself \ Interest &amp; Dividends (1099-INT, 1099-DIV) \ Interest or Dividend Income \ Tax Exempt Interest Income, Form 1099-INT, Box 8 or 1099-DIV, Box 10 </a:t>
            </a:r>
            <a:endParaRPr lang="en-US" altLang="en-US" dirty="0">
              <a:solidFill>
                <a:schemeClr val="accent4"/>
              </a:solidFill>
            </a:endParaRPr>
          </a:p>
          <a:p>
            <a:r>
              <a:rPr lang="en-US" altLang="en-US" dirty="0"/>
              <a:t> If any of the Federal tax-exempt interest is taxable for NJ (e.g. – bond interest from other states), must add a Taxable State Interest Item screen to enter the amount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19905"/>
            <a:ext cx="612648" cy="163373"/>
          </a:xfrm>
          <a:prstGeom prst="rect">
            <a:avLst/>
          </a:prstGeom>
        </p:spPr>
      </p:pic>
      <p:pic>
        <p:nvPicPr>
          <p:cNvPr id="9" name="Picture 8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016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66394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Federal Tax-Exempt Interest </a:t>
            </a:r>
            <a:br>
              <a:rPr lang="en-US" altLang="en-US" dirty="0"/>
            </a:br>
            <a:r>
              <a:rPr lang="en-US" altLang="en-US" sz="1800" dirty="0">
                <a:solidFill>
                  <a:srgbClr val="0070C0"/>
                </a:solidFill>
              </a:rPr>
              <a:t>Federal section \ Income \ Enter Myself \ Interest &amp; Dividends (1099-INT, 1099-DIV) \ Interest or Dividend Income \ Tax Exempt Interest Income, Form 1099-INT, Box 8 or 1099-DIV, Box 10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0725" y="2271712"/>
            <a:ext cx="5314950" cy="3381375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07205"/>
            <a:ext cx="612648" cy="1633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062135" y="4675280"/>
            <a:ext cx="318548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Federal tax-exempt interest</a:t>
            </a: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1829744" y="4675280"/>
            <a:ext cx="696686" cy="33382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3662135" y="5267281"/>
            <a:ext cx="4905829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Click if Federal tax-exempt interest is taxable for NJ</a:t>
            </a:r>
          </a:p>
        </p:txBody>
      </p:sp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1829744" y="5205819"/>
            <a:ext cx="1698171" cy="76925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16" name="Picture 15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762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5175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8146" y="1607127"/>
            <a:ext cx="7273636" cy="4239491"/>
          </a:xfrm>
          <a:prstGeom prst="rect">
            <a:avLst/>
          </a:prstGeom>
        </p:spPr>
      </p:pic>
      <p:sp>
        <p:nvSpPr>
          <p:cNvPr id="270339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TS - Federal Tax-Exempt Interest that is Taxable for NJ </a:t>
            </a:r>
            <a:br>
              <a:rPr lang="en-US" altLang="en-US" sz="2200" dirty="0"/>
            </a:br>
            <a:r>
              <a:rPr lang="en-US" sz="2200" dirty="0"/>
              <a:t> </a:t>
            </a:r>
            <a:r>
              <a:rPr lang="en-US" sz="2200" dirty="0">
                <a:solidFill>
                  <a:srgbClr val="0070C0"/>
                </a:solidFill>
              </a:rPr>
              <a:t>Federal section \ Income \ Enter Myself \ Interest &amp; Dividends (1099-INT, 1099-DIV) \ Interest or Dividend Income \ Tax Exempt Interest Income, Form 1099-INT \ Taxable State Interest Item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07205"/>
            <a:ext cx="612648" cy="1633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24661" y="4296228"/>
            <a:ext cx="560462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Federal tax-exempt amount that is taxable for NJ</a:t>
            </a: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625763" y="4169452"/>
            <a:ext cx="776515" cy="52977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15" name="Picture 14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016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46968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1099-INT on Brokerage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78140" cy="4724400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 Summary of potentially many individual transactions</a:t>
            </a:r>
          </a:p>
          <a:p>
            <a:pPr lvl="1"/>
            <a:r>
              <a:rPr lang="en-US" dirty="0"/>
              <a:t> </a:t>
            </a:r>
            <a:r>
              <a:rPr lang="en-US" sz="2400" dirty="0"/>
              <a:t>Only summary values need to be entered on TaxSlayer Interest screen </a:t>
            </a:r>
          </a:p>
          <a:p>
            <a:pPr lvl="2"/>
            <a:r>
              <a:rPr lang="en-US" sz="2400" dirty="0"/>
              <a:t> </a:t>
            </a:r>
            <a:r>
              <a:rPr lang="en-US" sz="2200" dirty="0"/>
              <a:t>Use name of Brokerage as payer</a:t>
            </a:r>
          </a:p>
          <a:p>
            <a:pPr lvl="1"/>
            <a:r>
              <a:rPr lang="en-US" sz="2400" dirty="0"/>
              <a:t> Detail transactions backing up summary data are usually listed on later pages in statement</a:t>
            </a:r>
          </a:p>
          <a:p>
            <a:pPr lvl="1"/>
            <a:r>
              <a:rPr lang="en-US" sz="2400" dirty="0"/>
              <a:t> If there is a tax-exempt interest amount (Box 8), then that amount is tax exempt federally, but you may need to examine detail to determine how much is tax exempt for New Jersey</a:t>
            </a:r>
          </a:p>
          <a:p>
            <a:pPr lvl="2"/>
            <a:r>
              <a:rPr lang="en-US" dirty="0"/>
              <a:t> </a:t>
            </a:r>
            <a:r>
              <a:rPr lang="en-US" sz="2200" dirty="0"/>
              <a:t>Tax-exempt mutual funds should have a breakdown of tax-exempt percentages by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4302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1284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5</TotalTime>
  <Words>1119</Words>
  <Application>Microsoft Office PowerPoint</Application>
  <PresentationFormat>On-screen Show (4:3)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Verdana</vt:lpstr>
      <vt:lpstr>Wingdings</vt:lpstr>
      <vt:lpstr>NJ Template 06</vt:lpstr>
      <vt:lpstr>Interest &amp; Dividends</vt:lpstr>
      <vt:lpstr>Federal Tax-Exempt Interest</vt:lpstr>
      <vt:lpstr>When is Interest Tax Free?</vt:lpstr>
      <vt:lpstr>TS - Taxable Interest Federal section \ Income \ Enter Myself \ Interest &amp; Dividends (1099-INT, 1099-DIV) \ Interest Income, Form 1099-INT</vt:lpstr>
      <vt:lpstr>1099-INT Taxable Interest - TS Tips</vt:lpstr>
      <vt:lpstr>1099-INT Federal Tax-Exempt Interest</vt:lpstr>
      <vt:lpstr>TS - Federal Tax-Exempt Interest  Federal section \ Income \ Enter Myself \ Interest &amp; Dividends (1099-INT, 1099-DIV) \ Interest or Dividend Income \ Tax Exempt Interest Income, Form 1099-INT, Box 8 or 1099-DIV, Box 10</vt:lpstr>
      <vt:lpstr>TS - Federal Tax-Exempt Interest that is Taxable for NJ   Federal section \ Income \ Enter Myself \ Interest &amp; Dividends (1099-INT, 1099-DIV) \ Interest or Dividend Income \ Tax Exempt Interest Income, Form 1099-INT \ Taxable State Interest Item</vt:lpstr>
      <vt:lpstr>1099-INT on Brokerage Statement</vt:lpstr>
      <vt:lpstr>Dividends</vt:lpstr>
      <vt:lpstr>Exempt Interest Dividends from Mutual Funds</vt:lpstr>
      <vt:lpstr>TS – Entering Exempt Interest Dividends</vt:lpstr>
      <vt:lpstr>TS - 1099-DIV Exempt Interest Dividends Federal section \ Income \ Enter Myself \ Interest &amp; Dividends (1099-INT, 1099-DIV) \ Tax Exempt Interest Income, Form 1099-INT, Box 8 or Form 1099-DIV, Box 10</vt:lpstr>
      <vt:lpstr>TS - 1099-DIV Exempt Interest Dividends That Are Taxable for NJ Federal section \ Income \ Enter Myself \ Interest &amp; Dividends (1099-INT, 1099-DIV) \ Tax Exempt Interest Income, Form 1099-INT, Box 8 or Form 1099-DIV, Box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6</cp:revision>
  <dcterms:created xsi:type="dcterms:W3CDTF">2017-12-08T09:50:38Z</dcterms:created>
  <dcterms:modified xsi:type="dcterms:W3CDTF">2017-12-08T12:03:06Z</dcterms:modified>
</cp:coreProperties>
</file>